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verage" panose="02000503040000020003" pitchFamily="2" charset="77"/>
      <p:regular r:id="rId22"/>
    </p:embeddedFont>
    <p:embeddedFont>
      <p:font typeface="Oswald"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146" d="100"/>
          <a:sy n="146" d="100"/>
        </p:scale>
        <p:origin x="176"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74d954179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74d954179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74d954179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74d954179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93b54418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93b54418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74d954179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74d954179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00000"/>
              </a:lnSpc>
              <a:spcBef>
                <a:spcPts val="0"/>
              </a:spcBef>
              <a:spcAft>
                <a:spcPts val="0"/>
              </a:spcAft>
              <a:buNone/>
            </a:pPr>
            <a:r>
              <a:rPr lang="en" sz="1600" dirty="0">
                <a:solidFill>
                  <a:schemeClr val="dk1"/>
                </a:solidFill>
                <a:latin typeface="Times New Roman"/>
                <a:ea typeface="Times New Roman"/>
                <a:cs typeface="Times New Roman"/>
                <a:sym typeface="Times New Roman"/>
              </a:rPr>
              <a:t>Endsley (1995) defined SA as an operator’s perception and understanding of dynamic environmental information during a task. According to Endsley’s (1995) three-level model, the perception of environmental factors during a certain spectrum of time and space influences an operator’s understanding of their meaning, which then allows them to make the proper decision in the present and future. This complex internal interaction is greatly influenced by attention, knowledge, and working memory, all of which can limit an operator’s ability to obtain and interpret information from their environment</a:t>
            </a:r>
            <a:endParaRPr sz="1600" dirty="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None/>
            </a:pPr>
            <a:r>
              <a:rPr lang="en" sz="1600" dirty="0">
                <a:solidFill>
                  <a:schemeClr val="dk1"/>
                </a:solidFill>
                <a:latin typeface="Times New Roman"/>
                <a:ea typeface="Times New Roman"/>
                <a:cs typeface="Times New Roman"/>
                <a:sym typeface="Times New Roman"/>
              </a:rPr>
              <a:t>Our findings showed that surgeons with lower SA are prone to make error since they are unable to perceive, understand and make decisions on the current state of the surgery</a:t>
            </a:r>
            <a:endParaRPr sz="1600" dirty="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r>
              <a:rPr lang="en" sz="1600" dirty="0">
                <a:solidFill>
                  <a:schemeClr val="dk1"/>
                </a:solidFill>
                <a:latin typeface="Times New Roman"/>
                <a:ea typeface="Times New Roman"/>
                <a:cs typeface="Times New Roman"/>
                <a:sym typeface="Times New Roman"/>
              </a:rPr>
              <a:t>Also Team SA is another crucial piece of the puzzle in successful surgical comes. This influences performance as the surgeon must know what all members of the team inside the operating team are saying and doing. The team includes both humans and the robotic counterpart. </a:t>
            </a:r>
            <a:endParaRPr sz="16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74d954179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74d954179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lt2"/>
                </a:solidFill>
              </a:rPr>
              <a:t>The </a:t>
            </a:r>
            <a:r>
              <a:rPr lang="en-US" sz="1100" dirty="0" err="1">
                <a:solidFill>
                  <a:schemeClr val="lt2"/>
                </a:solidFill>
              </a:rPr>
              <a:t>dVSS</a:t>
            </a:r>
            <a:r>
              <a:rPr lang="en-US" sz="1100" dirty="0">
                <a:solidFill>
                  <a:schemeClr val="lt2"/>
                </a:solidFill>
              </a:rPr>
              <a:t> is the front-runner of robotic surgery systems worldwide and include three multi-jointed wristed instruments, high definition 3-D camera that allows the surgeon to fully focus on target anatomy, eye tracking that zooms in on area surgeon is immersed in.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lt2"/>
                </a:solidFill>
              </a:rPr>
              <a:t>These tools allow the surgeon to have full internal and external control of the tools used by the robot which assists the surgeon’s SA by increasing visual acuity on the body area focused on</a:t>
            </a:r>
            <a:endParaRPr lang="en-US" sz="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lt2"/>
              </a:solidFil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74d954179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74d954179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00000"/>
              </a:lnSpc>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 The current design forces surgeons to keep their heads down within the closed console, compromising SA since the surgeon cannot see or effectively communicate with the rest of the operating room team. Without sufficient SA, tasks can become more challenging as operator and system status transparency is reduced (Chang et al., 2018). </a:t>
            </a:r>
            <a:endParaRPr sz="180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Communication between the surgeon operating the dVSS and the surgical assistant is vital during surgery. Transparency of RAS systems status is paramount for optimal SA. One way to make sure of that is a method called readback. Readback is when team members repeat instructions back in a precise, clear, and standardized manner (Payne &amp; Pitter, 2011). Research has shown that readback is highly beneficial to surgical teams as it increases SA thereby reducing the risk of misunderstanding system requirements (Higuchi &amp; Gettman, 2011). Surgeons immersed in a closed console where they cannot draw on visual cues benefit greatly from readback as it provides the surgeon with ample transparency of system status and team status, thereby increasing SA (Payne &amp; Pitter, 2011). As a result, implementing readback during surgical operations can benefit surgical teams that rely on the dVSS.</a:t>
            </a:r>
            <a:endParaRPr sz="18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bb7e392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bb7e392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72e7767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72e7767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93b54418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93b54418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93b54418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293b54418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8dc891d0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8dc891d0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74d954179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74d95417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74d954179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74d95417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28d576ca6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28d576ca6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74d954179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74d954179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74d954179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74d95417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74d954179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74d954179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93b5441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93b5441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Robotic Surgery</a:t>
            </a:r>
            <a:endParaRPr/>
          </a:p>
        </p:txBody>
      </p:sp>
      <p:sp>
        <p:nvSpPr>
          <p:cNvPr id="60" name="Google Shape;60;p13"/>
          <p:cNvSpPr txBox="1">
            <a:spLocks noGrp="1"/>
          </p:cNvSpPr>
          <p:nvPr>
            <p:ph type="subTitle" idx="1"/>
          </p:nvPr>
        </p:nvSpPr>
        <p:spPr>
          <a:xfrm>
            <a:off x="530700" y="3217875"/>
            <a:ext cx="8082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2"/>
                </a:solidFill>
              </a:rPr>
              <a:t>Yvette Apatiga, Kristen Brown, Jonathan Cantera, Shraddha Swaroop</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Issues: Ergonomics</a:t>
            </a:r>
            <a:endParaRPr/>
          </a:p>
        </p:txBody>
      </p:sp>
      <p:sp>
        <p:nvSpPr>
          <p:cNvPr id="124" name="Google Shape;124;p22"/>
          <p:cNvSpPr txBox="1">
            <a:spLocks noGrp="1"/>
          </p:cNvSpPr>
          <p:nvPr>
            <p:ph type="body" idx="1"/>
          </p:nvPr>
        </p:nvSpPr>
        <p:spPr>
          <a:xfrm>
            <a:off x="311700" y="1152475"/>
            <a:ext cx="3659400" cy="3416400"/>
          </a:xfrm>
          <a:prstGeom prst="rect">
            <a:avLst/>
          </a:prstGeom>
        </p:spPr>
        <p:txBody>
          <a:bodyPr spcFirstLastPara="1" wrap="square" lIns="91425" tIns="91425" rIns="91425" bIns="91425" anchor="t" anchorCtr="0">
            <a:noAutofit/>
          </a:bodyPr>
          <a:lstStyle/>
          <a:p>
            <a:pPr marL="457200" lvl="0" indent="-347027" algn="l" rtl="0">
              <a:spcBef>
                <a:spcPts val="0"/>
              </a:spcBef>
              <a:spcAft>
                <a:spcPts val="0"/>
              </a:spcAft>
              <a:buClr>
                <a:schemeClr val="lt2"/>
              </a:buClr>
              <a:buSzPts val="1865"/>
              <a:buChar char="●"/>
            </a:pPr>
            <a:r>
              <a:rPr lang="en" sz="1865">
                <a:solidFill>
                  <a:schemeClr val="lt2"/>
                </a:solidFill>
              </a:rPr>
              <a:t>MIS tools and monitor displays</a:t>
            </a:r>
            <a:endParaRPr sz="1865">
              <a:solidFill>
                <a:schemeClr val="lt2"/>
              </a:solidFill>
            </a:endParaRPr>
          </a:p>
          <a:p>
            <a:pPr marL="914400" lvl="1" indent="-347027" algn="l" rtl="0">
              <a:spcBef>
                <a:spcPts val="0"/>
              </a:spcBef>
              <a:spcAft>
                <a:spcPts val="0"/>
              </a:spcAft>
              <a:buClr>
                <a:schemeClr val="lt2"/>
              </a:buClr>
              <a:buSzPts val="1865"/>
              <a:buChar char="○"/>
            </a:pPr>
            <a:r>
              <a:rPr lang="en" sz="1865">
                <a:solidFill>
                  <a:schemeClr val="lt2"/>
                </a:solidFill>
              </a:rPr>
              <a:t>Uncomfortable posture</a:t>
            </a:r>
            <a:endParaRPr sz="1865">
              <a:solidFill>
                <a:schemeClr val="lt2"/>
              </a:solidFill>
            </a:endParaRPr>
          </a:p>
          <a:p>
            <a:pPr marL="914400" lvl="1" indent="-347027" algn="l" rtl="0">
              <a:spcBef>
                <a:spcPts val="0"/>
              </a:spcBef>
              <a:spcAft>
                <a:spcPts val="0"/>
              </a:spcAft>
              <a:buClr>
                <a:schemeClr val="lt2"/>
              </a:buClr>
              <a:buSzPts val="1865"/>
              <a:buChar char="○"/>
            </a:pPr>
            <a:r>
              <a:rPr lang="en" sz="1865">
                <a:solidFill>
                  <a:schemeClr val="lt2"/>
                </a:solidFill>
              </a:rPr>
              <a:t>Musculoskeletal concerns</a:t>
            </a:r>
            <a:endParaRPr sz="1865">
              <a:solidFill>
                <a:schemeClr val="lt2"/>
              </a:solidFill>
            </a:endParaRPr>
          </a:p>
          <a:p>
            <a:pPr marL="457200" lvl="0" indent="-347027" algn="l" rtl="0">
              <a:spcBef>
                <a:spcPts val="0"/>
              </a:spcBef>
              <a:spcAft>
                <a:spcPts val="0"/>
              </a:spcAft>
              <a:buClr>
                <a:schemeClr val="lt2"/>
              </a:buClr>
              <a:buSzPts val="1865"/>
              <a:buChar char="●"/>
            </a:pPr>
            <a:r>
              <a:rPr lang="en" sz="1865">
                <a:solidFill>
                  <a:schemeClr val="lt2"/>
                </a:solidFill>
              </a:rPr>
              <a:t>RAS far surpasses ergonomic demands</a:t>
            </a:r>
            <a:endParaRPr sz="1865">
              <a:solidFill>
                <a:schemeClr val="lt2"/>
              </a:solidFill>
            </a:endParaRPr>
          </a:p>
          <a:p>
            <a:pPr marL="914400" lvl="1" indent="-347027" algn="l" rtl="0">
              <a:spcBef>
                <a:spcPts val="0"/>
              </a:spcBef>
              <a:spcAft>
                <a:spcPts val="0"/>
              </a:spcAft>
              <a:buClr>
                <a:schemeClr val="lt2"/>
              </a:buClr>
              <a:buSzPts val="1865"/>
              <a:buChar char="○"/>
            </a:pPr>
            <a:r>
              <a:rPr lang="en" sz="1865">
                <a:solidFill>
                  <a:schemeClr val="lt2"/>
                </a:solidFill>
              </a:rPr>
              <a:t>Continued concern pertaining to neck strain</a:t>
            </a:r>
            <a:endParaRPr sz="1865">
              <a:solidFill>
                <a:schemeClr val="lt2"/>
              </a:solidFill>
            </a:endParaRPr>
          </a:p>
          <a:p>
            <a:pPr marL="0" lvl="0" indent="0" algn="l" rtl="0">
              <a:spcBef>
                <a:spcPts val="1200"/>
              </a:spcBef>
              <a:spcAft>
                <a:spcPts val="0"/>
              </a:spcAft>
              <a:buNone/>
            </a:pPr>
            <a:endParaRPr sz="1865">
              <a:solidFill>
                <a:schemeClr val="lt2"/>
              </a:solidFill>
            </a:endParaRPr>
          </a:p>
          <a:p>
            <a:pPr marL="0" lvl="0" indent="0" algn="l" rtl="0">
              <a:spcBef>
                <a:spcPts val="1200"/>
              </a:spcBef>
              <a:spcAft>
                <a:spcPts val="0"/>
              </a:spcAft>
              <a:buSzPts val="1018"/>
              <a:buNone/>
            </a:pPr>
            <a:endParaRPr sz="1865"/>
          </a:p>
          <a:p>
            <a:pPr marL="0" lvl="0" indent="0" algn="l" rtl="0">
              <a:spcBef>
                <a:spcPts val="1200"/>
              </a:spcBef>
              <a:spcAft>
                <a:spcPts val="1200"/>
              </a:spcAft>
              <a:buSzPts val="1018"/>
              <a:buNone/>
            </a:pPr>
            <a:endParaRPr sz="186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Practical Applications: Ergonomics</a:t>
            </a:r>
            <a:endParaRPr/>
          </a:p>
        </p:txBody>
      </p:sp>
      <p:sp>
        <p:nvSpPr>
          <p:cNvPr id="130" name="Google Shape;130;p23"/>
          <p:cNvSpPr txBox="1">
            <a:spLocks noGrp="1"/>
          </p:cNvSpPr>
          <p:nvPr>
            <p:ph type="body" idx="1"/>
          </p:nvPr>
        </p:nvSpPr>
        <p:spPr>
          <a:xfrm>
            <a:off x="311700" y="1152475"/>
            <a:ext cx="4408800" cy="38919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solidFill>
                  <a:schemeClr val="lt2"/>
                </a:solidFill>
              </a:rPr>
              <a:t>dVSS provides surgeons well designed ergonomics:</a:t>
            </a:r>
            <a:endParaRPr>
              <a:solidFill>
                <a:schemeClr val="lt2"/>
              </a:solidFill>
            </a:endParaRPr>
          </a:p>
          <a:p>
            <a:pPr marL="0" lvl="0" indent="0" algn="l" rtl="0">
              <a:lnSpc>
                <a:spcPct val="115000"/>
              </a:lnSpc>
              <a:spcBef>
                <a:spcPts val="0"/>
              </a:spcBef>
              <a:spcAft>
                <a:spcPts val="0"/>
              </a:spcAft>
              <a:buNone/>
            </a:pPr>
            <a:endParaRPr>
              <a:solidFill>
                <a:schemeClr val="lt2"/>
              </a:solidFill>
            </a:endParaRPr>
          </a:p>
          <a:p>
            <a:pPr marL="457200" lvl="0" indent="-342900" algn="l" rtl="0">
              <a:spcBef>
                <a:spcPts val="0"/>
              </a:spcBef>
              <a:spcAft>
                <a:spcPts val="0"/>
              </a:spcAft>
              <a:buSzPts val="1800"/>
              <a:buChar char="●"/>
            </a:pPr>
            <a:r>
              <a:rPr lang="en"/>
              <a:t>Adjustable forehead rest</a:t>
            </a:r>
            <a:endParaRPr/>
          </a:p>
          <a:p>
            <a:pPr marL="457200" lvl="0" indent="-342900" algn="l" rtl="0">
              <a:spcBef>
                <a:spcPts val="0"/>
              </a:spcBef>
              <a:spcAft>
                <a:spcPts val="0"/>
              </a:spcAft>
              <a:buSzPts val="1800"/>
              <a:buChar char="●"/>
            </a:pPr>
            <a:r>
              <a:rPr lang="en"/>
              <a:t>Armrest </a:t>
            </a:r>
            <a:endParaRPr/>
          </a:p>
          <a:p>
            <a:pPr marL="457200" lvl="0" indent="-342900" algn="l" rtl="0">
              <a:spcBef>
                <a:spcPts val="0"/>
              </a:spcBef>
              <a:spcAft>
                <a:spcPts val="0"/>
              </a:spcAft>
              <a:buSzPts val="1800"/>
              <a:buChar char="●"/>
            </a:pPr>
            <a:r>
              <a:rPr lang="en"/>
              <a:t>Update incluses saving specific surgeons ergonomic preferences</a:t>
            </a:r>
            <a:endParaRPr/>
          </a:p>
          <a:p>
            <a:pPr marL="457200" lvl="0" indent="-342900" algn="l" rtl="0">
              <a:spcBef>
                <a:spcPts val="0"/>
              </a:spcBef>
              <a:spcAft>
                <a:spcPts val="0"/>
              </a:spcAft>
              <a:buSzPts val="1800"/>
              <a:buChar char="●"/>
            </a:pPr>
            <a:r>
              <a:rPr lang="en"/>
              <a:t>Adjustable interface display</a:t>
            </a:r>
            <a:endParaRPr/>
          </a:p>
          <a:p>
            <a:pPr marL="0" lvl="0" indent="0" algn="l" rtl="0">
              <a:spcBef>
                <a:spcPts val="1200"/>
              </a:spcBef>
              <a:spcAft>
                <a:spcPts val="1200"/>
              </a:spcAft>
              <a:buNone/>
            </a:pPr>
            <a:endParaRPr/>
          </a:p>
        </p:txBody>
      </p:sp>
      <p:pic>
        <p:nvPicPr>
          <p:cNvPr id="131" name="Google Shape;131;p23"/>
          <p:cNvPicPr preferRelativeResize="0"/>
          <p:nvPr/>
        </p:nvPicPr>
        <p:blipFill rotWithShape="1">
          <a:blip r:embed="rId3">
            <a:alphaModFix/>
          </a:blip>
          <a:srcRect r="8189"/>
          <a:stretch/>
        </p:blipFill>
        <p:spPr>
          <a:xfrm>
            <a:off x="4778575" y="2119600"/>
            <a:ext cx="3872150" cy="237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Issues: Ergonomics</a:t>
            </a:r>
            <a:endParaRPr/>
          </a:p>
        </p:txBody>
      </p:sp>
      <p:sp>
        <p:nvSpPr>
          <p:cNvPr id="137" name="Google Shape;13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Closed console </a:t>
            </a:r>
            <a:endParaRPr/>
          </a:p>
          <a:p>
            <a:pPr marL="457200" lvl="0" indent="-342900" algn="l" rtl="0">
              <a:spcBef>
                <a:spcPts val="1200"/>
              </a:spcBef>
              <a:spcAft>
                <a:spcPts val="0"/>
              </a:spcAft>
              <a:buSzPts val="1800"/>
              <a:buChar char="●"/>
            </a:pPr>
            <a:r>
              <a:rPr lang="en"/>
              <a:t>Leaning </a:t>
            </a:r>
            <a:endParaRPr/>
          </a:p>
          <a:p>
            <a:pPr marL="457200" lvl="0" indent="-342900" algn="l" rtl="0">
              <a:spcBef>
                <a:spcPts val="0"/>
              </a:spcBef>
              <a:spcAft>
                <a:spcPts val="0"/>
              </a:spcAft>
              <a:buSzPts val="1800"/>
              <a:buChar char="●"/>
            </a:pPr>
            <a:r>
              <a:rPr lang="en"/>
              <a:t>Neck strain </a:t>
            </a:r>
            <a:endParaRPr/>
          </a:p>
          <a:p>
            <a:pPr marL="457200" lvl="0" indent="-342900" algn="l" rtl="0">
              <a:spcBef>
                <a:spcPts val="0"/>
              </a:spcBef>
              <a:spcAft>
                <a:spcPts val="0"/>
              </a:spcAft>
              <a:buSzPts val="1800"/>
              <a:buChar char="●"/>
            </a:pPr>
            <a:r>
              <a:rPr lang="en"/>
              <a:t>Spine curvature; elbow strain</a:t>
            </a:r>
            <a:endParaRPr/>
          </a:p>
          <a:p>
            <a:pPr marL="0" lvl="0" indent="0" algn="l" rtl="0">
              <a:spcBef>
                <a:spcPts val="1200"/>
              </a:spcBef>
              <a:spcAft>
                <a:spcPts val="0"/>
              </a:spcAft>
              <a:buNone/>
            </a:pPr>
            <a:r>
              <a:rPr lang="en"/>
              <a:t>Recommendations:</a:t>
            </a:r>
            <a:endParaRPr/>
          </a:p>
          <a:p>
            <a:pPr marL="457200" lvl="0" indent="-342900" algn="l" rtl="0">
              <a:spcBef>
                <a:spcPts val="1200"/>
              </a:spcBef>
              <a:spcAft>
                <a:spcPts val="0"/>
              </a:spcAft>
              <a:buSzPts val="1800"/>
              <a:buChar char="●"/>
            </a:pPr>
            <a:r>
              <a:rPr lang="en"/>
              <a:t>3D-HD mounted adjustable display</a:t>
            </a:r>
            <a:endParaRPr/>
          </a:p>
          <a:p>
            <a:pPr marL="457200" lvl="0" indent="-342900" algn="l" rtl="0">
              <a:spcBef>
                <a:spcPts val="0"/>
              </a:spcBef>
              <a:spcAft>
                <a:spcPts val="0"/>
              </a:spcAft>
              <a:buSzPts val="1800"/>
              <a:buChar char="●"/>
            </a:pPr>
            <a:r>
              <a:rPr lang="en"/>
              <a:t>3D glasses for immersion</a:t>
            </a:r>
            <a:endParaRPr/>
          </a:p>
          <a:p>
            <a:pPr marL="457200" lvl="0" indent="-342900" algn="l" rtl="0">
              <a:spcBef>
                <a:spcPts val="0"/>
              </a:spcBef>
              <a:spcAft>
                <a:spcPts val="0"/>
              </a:spcAft>
              <a:buSzPts val="1800"/>
              <a:buChar char="●"/>
            </a:pPr>
            <a:r>
              <a:rPr lang="en"/>
              <a:t>Reduce neck and muscle strain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Issues: Situation awareness </a:t>
            </a:r>
            <a:endParaRPr/>
          </a:p>
        </p:txBody>
      </p:sp>
      <p:sp>
        <p:nvSpPr>
          <p:cNvPr id="143" name="Google Shape;143;p25"/>
          <p:cNvSpPr txBox="1">
            <a:spLocks noGrp="1"/>
          </p:cNvSpPr>
          <p:nvPr>
            <p:ph type="body" idx="1"/>
          </p:nvPr>
        </p:nvSpPr>
        <p:spPr>
          <a:xfrm>
            <a:off x="311700" y="1152475"/>
            <a:ext cx="54420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solidFill>
                  <a:schemeClr val="lt2"/>
                </a:solidFill>
              </a:rPr>
              <a:t>Situation awareness (SA) is defined as an operator’s perception and understanding of how to do a task influenced by dynamic environmental information for current and future states </a:t>
            </a:r>
            <a:r>
              <a:rPr lang="en" sz="1400" b="1">
                <a:solidFill>
                  <a:schemeClr val="lt2"/>
                </a:solidFill>
              </a:rPr>
              <a:t>(Endsley, 1995)</a:t>
            </a:r>
            <a:endParaRPr sz="1400" b="1">
              <a:solidFill>
                <a:schemeClr val="lt2"/>
              </a:solidFill>
            </a:endParaRPr>
          </a:p>
          <a:p>
            <a:pPr marL="457200" lvl="0" indent="-342900" algn="l" rtl="0">
              <a:lnSpc>
                <a:spcPct val="115000"/>
              </a:lnSpc>
              <a:spcBef>
                <a:spcPts val="0"/>
              </a:spcBef>
              <a:spcAft>
                <a:spcPts val="0"/>
              </a:spcAft>
              <a:buClr>
                <a:schemeClr val="lt2"/>
              </a:buClr>
              <a:buSzPts val="1800"/>
              <a:buChar char="●"/>
            </a:pPr>
            <a:r>
              <a:rPr lang="en">
                <a:solidFill>
                  <a:schemeClr val="lt2"/>
                </a:solidFill>
              </a:rPr>
              <a:t>Surgeons with lower SA are prone to make errors if they are unable to perceive and adequately assess the current state of the operation</a:t>
            </a:r>
            <a:endParaRPr>
              <a:solidFill>
                <a:schemeClr val="lt2"/>
              </a:solidFill>
            </a:endParaRPr>
          </a:p>
          <a:p>
            <a:pPr marL="457200" lvl="0" indent="-342900" algn="l" rtl="0">
              <a:lnSpc>
                <a:spcPct val="115000"/>
              </a:lnSpc>
              <a:spcBef>
                <a:spcPts val="0"/>
              </a:spcBef>
              <a:spcAft>
                <a:spcPts val="0"/>
              </a:spcAft>
              <a:buClr>
                <a:schemeClr val="lt2"/>
              </a:buClr>
              <a:buSzPts val="1800"/>
              <a:buChar char="●"/>
            </a:pPr>
            <a:r>
              <a:rPr lang="en">
                <a:solidFill>
                  <a:schemeClr val="lt2"/>
                </a:solidFill>
              </a:rPr>
              <a:t>Team SA is another crucial component in the operating room that can influence performance outcomes </a:t>
            </a:r>
            <a:r>
              <a:rPr lang="en" sz="1400" b="1">
                <a:solidFill>
                  <a:schemeClr val="lt2"/>
                </a:solidFill>
              </a:rPr>
              <a:t>(Stanton, Salmon, Walker, Salas, &amp; Hancock, 2017)</a:t>
            </a:r>
            <a:endParaRPr sz="1400" b="1">
              <a:solidFill>
                <a:schemeClr val="lt2"/>
              </a:solidFill>
            </a:endParaRPr>
          </a:p>
          <a:p>
            <a:pPr marL="0" lvl="0" indent="0" algn="l" rtl="0">
              <a:spcBef>
                <a:spcPts val="0"/>
              </a:spcBef>
              <a:spcAft>
                <a:spcPts val="1200"/>
              </a:spcAft>
              <a:buNone/>
            </a:pPr>
            <a:endParaRPr/>
          </a:p>
        </p:txBody>
      </p:sp>
      <p:pic>
        <p:nvPicPr>
          <p:cNvPr id="144" name="Google Shape;144;p25"/>
          <p:cNvPicPr preferRelativeResize="0"/>
          <p:nvPr/>
        </p:nvPicPr>
        <p:blipFill rotWithShape="1">
          <a:blip r:embed="rId3">
            <a:alphaModFix/>
          </a:blip>
          <a:srcRect b="16198"/>
          <a:stretch/>
        </p:blipFill>
        <p:spPr>
          <a:xfrm>
            <a:off x="5854325" y="600100"/>
            <a:ext cx="2826549" cy="3572650"/>
          </a:xfrm>
          <a:prstGeom prst="rect">
            <a:avLst/>
          </a:prstGeom>
          <a:noFill/>
          <a:ln>
            <a:noFill/>
          </a:ln>
        </p:spPr>
      </p:pic>
      <p:sp>
        <p:nvSpPr>
          <p:cNvPr id="145" name="Google Shape;145;p25"/>
          <p:cNvSpPr txBox="1"/>
          <p:nvPr/>
        </p:nvSpPr>
        <p:spPr>
          <a:xfrm>
            <a:off x="5044175" y="4172750"/>
            <a:ext cx="367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solidFill>
                  <a:schemeClr val="lt2"/>
                </a:solidFill>
                <a:latin typeface="Average"/>
                <a:ea typeface="Average"/>
                <a:cs typeface="Average"/>
                <a:sym typeface="Average"/>
              </a:rPr>
              <a:t>Photo by J.C. Gellidon</a:t>
            </a:r>
            <a:endParaRPr sz="1200">
              <a:solidFill>
                <a:schemeClr val="lt2"/>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Practical Applications: Situation awareness</a:t>
            </a:r>
            <a:endParaRPr/>
          </a:p>
        </p:txBody>
      </p:sp>
      <p:sp>
        <p:nvSpPr>
          <p:cNvPr id="151" name="Google Shape;151;p26"/>
          <p:cNvSpPr txBox="1">
            <a:spLocks noGrp="1"/>
          </p:cNvSpPr>
          <p:nvPr>
            <p:ph type="body" idx="1"/>
          </p:nvPr>
        </p:nvSpPr>
        <p:spPr>
          <a:xfrm>
            <a:off x="311700" y="1152475"/>
            <a:ext cx="5127000" cy="241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75"/>
              <a:buNone/>
            </a:pPr>
            <a:r>
              <a:rPr lang="en" sz="1825" dirty="0">
                <a:solidFill>
                  <a:schemeClr val="lt2"/>
                </a:solidFill>
              </a:rPr>
              <a:t>The </a:t>
            </a:r>
            <a:r>
              <a:rPr lang="en" sz="1825" dirty="0" err="1">
                <a:solidFill>
                  <a:schemeClr val="lt2"/>
                </a:solidFill>
              </a:rPr>
              <a:t>dVSS</a:t>
            </a:r>
            <a:r>
              <a:rPr lang="en" sz="1825" dirty="0">
                <a:solidFill>
                  <a:schemeClr val="lt2"/>
                </a:solidFill>
              </a:rPr>
              <a:t> is the front-runner of robotic surgery systems worldwide and include three multi-jointed wristed instruments, high definition 3-D camera that allows the surgeon to fully focus on target anatomy, eye tracking that zooms in on area surgeon is immersed in. </a:t>
            </a:r>
            <a:endParaRPr sz="1825" dirty="0">
              <a:solidFill>
                <a:schemeClr val="lt2"/>
              </a:solidFill>
            </a:endParaRPr>
          </a:p>
          <a:p>
            <a:pPr marL="457200" lvl="0" indent="-344487" algn="l" rtl="0">
              <a:lnSpc>
                <a:spcPct val="115000"/>
              </a:lnSpc>
              <a:spcBef>
                <a:spcPts val="0"/>
              </a:spcBef>
              <a:spcAft>
                <a:spcPts val="0"/>
              </a:spcAft>
              <a:buClr>
                <a:schemeClr val="lt2"/>
              </a:buClr>
              <a:buSzPts val="1825"/>
              <a:buChar char="●"/>
            </a:pPr>
            <a:r>
              <a:rPr lang="en" sz="1825" dirty="0">
                <a:solidFill>
                  <a:schemeClr val="lt2"/>
                </a:solidFill>
              </a:rPr>
              <a:t>These tools allow the surgeon to have full internal and external control of the tools used by the robot which assists the surgeon’s SA by increasing visual acuity on the body area focused on</a:t>
            </a:r>
            <a:endParaRPr sz="1150" dirty="0"/>
          </a:p>
        </p:txBody>
      </p:sp>
      <p:pic>
        <p:nvPicPr>
          <p:cNvPr id="152" name="Google Shape;152;p26"/>
          <p:cNvPicPr preferRelativeResize="0"/>
          <p:nvPr/>
        </p:nvPicPr>
        <p:blipFill>
          <a:blip r:embed="rId3">
            <a:alphaModFix/>
          </a:blip>
          <a:stretch>
            <a:fillRect/>
          </a:stretch>
        </p:blipFill>
        <p:spPr>
          <a:xfrm>
            <a:off x="5329503" y="1017725"/>
            <a:ext cx="3438923" cy="38172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Issues: Situation Awareness</a:t>
            </a:r>
            <a:endParaRPr/>
          </a:p>
        </p:txBody>
      </p:sp>
      <p:sp>
        <p:nvSpPr>
          <p:cNvPr id="158" name="Google Shape;158;p27"/>
          <p:cNvSpPr txBox="1">
            <a:spLocks noGrp="1"/>
          </p:cNvSpPr>
          <p:nvPr>
            <p:ph type="body" idx="1"/>
          </p:nvPr>
        </p:nvSpPr>
        <p:spPr>
          <a:xfrm>
            <a:off x="311700" y="1152475"/>
            <a:ext cx="46305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Limitation: </a:t>
            </a:r>
            <a:r>
              <a:rPr lang="en">
                <a:solidFill>
                  <a:schemeClr val="lt2"/>
                </a:solidFill>
              </a:rPr>
              <a:t>The current design forces surgeons to keep their heads down within a closed console. The closed console compromises SA because both the surgeon’s vision  and communication with the rest of the OR team becomes restricted </a:t>
            </a:r>
            <a:r>
              <a:rPr lang="en" sz="1600" b="1">
                <a:solidFill>
                  <a:schemeClr val="lt2"/>
                </a:solidFill>
              </a:rPr>
              <a:t>(Chang et al., 2018)</a:t>
            </a:r>
            <a:r>
              <a:rPr lang="en">
                <a:solidFill>
                  <a:schemeClr val="lt2"/>
                </a:solidFill>
              </a:rPr>
              <a:t>. </a:t>
            </a:r>
            <a:endParaRPr>
              <a:solidFill>
                <a:schemeClr val="lt2"/>
              </a:solidFill>
            </a:endParaRPr>
          </a:p>
          <a:p>
            <a:pPr marL="0" lvl="0" indent="0" algn="l" rtl="0">
              <a:spcBef>
                <a:spcPts val="1200"/>
              </a:spcBef>
              <a:spcAft>
                <a:spcPts val="1200"/>
              </a:spcAft>
              <a:buNone/>
            </a:pPr>
            <a:r>
              <a:rPr lang="en">
                <a:solidFill>
                  <a:schemeClr val="lt2"/>
                </a:solidFill>
              </a:rPr>
              <a:t>Recommendation: Surgical teams using dVss should be required to implement readback during surgical operations </a:t>
            </a:r>
            <a:endParaRPr>
              <a:solidFill>
                <a:schemeClr val="lt2"/>
              </a:solidFill>
            </a:endParaRPr>
          </a:p>
        </p:txBody>
      </p:sp>
      <p:pic>
        <p:nvPicPr>
          <p:cNvPr id="159" name="Google Shape;159;p27"/>
          <p:cNvPicPr preferRelativeResize="0"/>
          <p:nvPr/>
        </p:nvPicPr>
        <p:blipFill rotWithShape="1">
          <a:blip r:embed="rId3">
            <a:alphaModFix/>
          </a:blip>
          <a:srcRect l="6005" r="5420" b="4443"/>
          <a:stretch/>
        </p:blipFill>
        <p:spPr>
          <a:xfrm>
            <a:off x="5056325" y="1284125"/>
            <a:ext cx="3715125" cy="3047950"/>
          </a:xfrm>
          <a:prstGeom prst="rect">
            <a:avLst/>
          </a:prstGeom>
          <a:noFill/>
          <a:ln>
            <a:noFill/>
          </a:ln>
        </p:spPr>
      </p:pic>
      <p:sp>
        <p:nvSpPr>
          <p:cNvPr id="160" name="Google Shape;160;p27"/>
          <p:cNvSpPr txBox="1"/>
          <p:nvPr/>
        </p:nvSpPr>
        <p:spPr>
          <a:xfrm>
            <a:off x="5201450" y="4259425"/>
            <a:ext cx="367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solidFill>
                  <a:schemeClr val="lt2"/>
                </a:solidFill>
                <a:latin typeface="Average"/>
                <a:ea typeface="Average"/>
                <a:cs typeface="Average"/>
                <a:sym typeface="Average"/>
              </a:rPr>
              <a:t>Figure from Szeto et al., 2012</a:t>
            </a:r>
            <a:endParaRPr sz="1200">
              <a:solidFill>
                <a:schemeClr val="lt2"/>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Application to Other Systems </a:t>
            </a:r>
            <a:endParaRPr/>
          </a:p>
        </p:txBody>
      </p:sp>
      <p:sp>
        <p:nvSpPr>
          <p:cNvPr id="166" name="Google Shape;166;p28"/>
          <p:cNvSpPr txBox="1">
            <a:spLocks noGrp="1"/>
          </p:cNvSpPr>
          <p:nvPr>
            <p:ph type="body" idx="1"/>
          </p:nvPr>
        </p:nvSpPr>
        <p:spPr>
          <a:xfrm>
            <a:off x="311700" y="1152475"/>
            <a:ext cx="8520600" cy="384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2"/>
                </a:solidFill>
              </a:rPr>
              <a:t>Anesthesia Machines </a:t>
            </a:r>
            <a:endParaRPr>
              <a:solidFill>
                <a:schemeClr val="lt2"/>
              </a:solidFill>
            </a:endParaRPr>
          </a:p>
          <a:p>
            <a:pPr marL="457200" lvl="0" indent="-342900" algn="l" rtl="0">
              <a:spcBef>
                <a:spcPts val="1200"/>
              </a:spcBef>
              <a:spcAft>
                <a:spcPts val="0"/>
              </a:spcAft>
              <a:buClr>
                <a:schemeClr val="lt2"/>
              </a:buClr>
              <a:buSzPts val="1800"/>
              <a:buChar char="●"/>
            </a:pPr>
            <a:r>
              <a:rPr lang="en">
                <a:solidFill>
                  <a:schemeClr val="lt2"/>
                </a:solidFill>
              </a:rPr>
              <a:t>Duties of the Anesthesiologist</a:t>
            </a:r>
            <a:endParaRPr>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Provide continual medical assessment of patient</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Monitor and control patient vital life functions</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Control the patient’s pain and level of consciousness  </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Now with RAS - monitor RAS on patient and workaround it</a:t>
            </a:r>
            <a:endParaRPr sz="1600">
              <a:solidFill>
                <a:schemeClr val="lt2"/>
              </a:solidFill>
            </a:endParaRPr>
          </a:p>
          <a:p>
            <a:pPr marL="457200" lvl="0" indent="-342900" algn="l" rtl="0">
              <a:spcBef>
                <a:spcPts val="0"/>
              </a:spcBef>
              <a:spcAft>
                <a:spcPts val="0"/>
              </a:spcAft>
              <a:buClr>
                <a:schemeClr val="lt2"/>
              </a:buClr>
              <a:buSzPts val="1800"/>
              <a:buChar char="●"/>
            </a:pPr>
            <a:r>
              <a:rPr lang="en">
                <a:solidFill>
                  <a:schemeClr val="lt2"/>
                </a:solidFill>
              </a:rPr>
              <a:t>Implement Artificial Intelligence to aid Anesthesiologist with:</a:t>
            </a:r>
            <a:endParaRPr>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Monitor and control anesthesia</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Produce event and risk predictions</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Aid in overall decision making </a:t>
            </a:r>
            <a:endParaRPr sz="1600">
              <a:solidFill>
                <a:schemeClr val="lt2"/>
              </a:solidFill>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Application to Other Systems</a:t>
            </a:r>
            <a:endParaRPr/>
          </a:p>
        </p:txBody>
      </p:sp>
      <p:sp>
        <p:nvSpPr>
          <p:cNvPr id="172" name="Google Shape;172;p29"/>
          <p:cNvSpPr txBox="1">
            <a:spLocks noGrp="1"/>
          </p:cNvSpPr>
          <p:nvPr>
            <p:ph type="body" idx="1"/>
          </p:nvPr>
        </p:nvSpPr>
        <p:spPr>
          <a:xfrm>
            <a:off x="311700" y="1152475"/>
            <a:ext cx="5337900" cy="39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First Assistant Aid</a:t>
            </a:r>
            <a:endParaRPr>
              <a:solidFill>
                <a:schemeClr val="lt2"/>
              </a:solidFill>
            </a:endParaRPr>
          </a:p>
          <a:p>
            <a:pPr marL="457200" lvl="0" indent="-342900" algn="l" rtl="0">
              <a:spcBef>
                <a:spcPts val="1200"/>
              </a:spcBef>
              <a:spcAft>
                <a:spcPts val="0"/>
              </a:spcAft>
              <a:buClr>
                <a:schemeClr val="lt2"/>
              </a:buClr>
              <a:buSzPts val="1800"/>
              <a:buChar char="●"/>
            </a:pPr>
            <a:r>
              <a:rPr lang="en">
                <a:solidFill>
                  <a:schemeClr val="lt2"/>
                </a:solidFill>
              </a:rPr>
              <a:t>Duties of First Assistant:</a:t>
            </a:r>
            <a:endParaRPr>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Robot docking </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Passing necessary materials </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Manipulate handheld instruments </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Aid with trocar planning and placement</a:t>
            </a:r>
            <a:endParaRPr sz="1600">
              <a:solidFill>
                <a:schemeClr val="lt2"/>
              </a:solidFill>
            </a:endParaRPr>
          </a:p>
          <a:p>
            <a:pPr marL="457200" lvl="0" indent="-342900" algn="l" rtl="0">
              <a:spcBef>
                <a:spcPts val="0"/>
              </a:spcBef>
              <a:spcAft>
                <a:spcPts val="0"/>
              </a:spcAft>
              <a:buClr>
                <a:schemeClr val="lt2"/>
              </a:buClr>
              <a:buSzPts val="1800"/>
              <a:buChar char="●"/>
            </a:pPr>
            <a:r>
              <a:rPr lang="en">
                <a:solidFill>
                  <a:schemeClr val="lt2"/>
                </a:solidFill>
              </a:rPr>
              <a:t>Implement optical see-through head-mounted display (OST-HMD)</a:t>
            </a:r>
            <a:endParaRPr>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Head mounted display</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Virtual Stereo Monitor </a:t>
            </a:r>
            <a:endParaRPr sz="1600">
              <a:solidFill>
                <a:schemeClr val="lt2"/>
              </a:solidFill>
            </a:endParaRPr>
          </a:p>
          <a:p>
            <a:pPr marL="914400" lvl="1" indent="-330200" algn="l" rtl="0">
              <a:spcBef>
                <a:spcPts val="0"/>
              </a:spcBef>
              <a:spcAft>
                <a:spcPts val="0"/>
              </a:spcAft>
              <a:buClr>
                <a:schemeClr val="lt2"/>
              </a:buClr>
              <a:buSzPts val="1600"/>
              <a:buChar char="○"/>
            </a:pPr>
            <a:r>
              <a:rPr lang="en" sz="1600">
                <a:solidFill>
                  <a:schemeClr val="lt2"/>
                </a:solidFill>
              </a:rPr>
              <a:t>Endoscope Frustum  </a:t>
            </a:r>
            <a:endParaRPr sz="1600">
              <a:solidFill>
                <a:schemeClr val="lt2"/>
              </a:solidFill>
            </a:endParaRPr>
          </a:p>
          <a:p>
            <a:pPr marL="0" lvl="0" indent="0" algn="l" rtl="0">
              <a:spcBef>
                <a:spcPts val="1200"/>
              </a:spcBef>
              <a:spcAft>
                <a:spcPts val="0"/>
              </a:spcAft>
              <a:buNone/>
            </a:pPr>
            <a:endParaRPr sz="1800"/>
          </a:p>
          <a:p>
            <a:pPr marL="0" lvl="0" indent="0" algn="l" rtl="0">
              <a:spcBef>
                <a:spcPts val="1200"/>
              </a:spcBef>
              <a:spcAft>
                <a:spcPts val="0"/>
              </a:spcAft>
              <a:buNone/>
            </a:pPr>
            <a:r>
              <a:rPr lang="en"/>
              <a:t> </a:t>
            </a:r>
            <a:endParaRPr/>
          </a:p>
          <a:p>
            <a:pPr marL="0" lvl="0" indent="0" algn="l" rtl="0">
              <a:spcBef>
                <a:spcPts val="1200"/>
              </a:spcBef>
              <a:spcAft>
                <a:spcPts val="1200"/>
              </a:spcAft>
              <a:buNone/>
            </a:pPr>
            <a:endParaRPr/>
          </a:p>
        </p:txBody>
      </p:sp>
      <p:pic>
        <p:nvPicPr>
          <p:cNvPr id="173" name="Google Shape;173;p29"/>
          <p:cNvPicPr preferRelativeResize="0"/>
          <p:nvPr/>
        </p:nvPicPr>
        <p:blipFill>
          <a:blip r:embed="rId3">
            <a:alphaModFix/>
          </a:blip>
          <a:stretch>
            <a:fillRect/>
          </a:stretch>
        </p:blipFill>
        <p:spPr>
          <a:xfrm>
            <a:off x="5649612" y="1130125"/>
            <a:ext cx="3182700" cy="1539225"/>
          </a:xfrm>
          <a:prstGeom prst="rect">
            <a:avLst/>
          </a:prstGeom>
          <a:noFill/>
          <a:ln>
            <a:noFill/>
          </a:ln>
        </p:spPr>
      </p:pic>
      <p:pic>
        <p:nvPicPr>
          <p:cNvPr id="174" name="Google Shape;174;p29"/>
          <p:cNvPicPr preferRelativeResize="0"/>
          <p:nvPr/>
        </p:nvPicPr>
        <p:blipFill>
          <a:blip r:embed="rId4">
            <a:alphaModFix/>
          </a:blip>
          <a:stretch>
            <a:fillRect/>
          </a:stretch>
        </p:blipFill>
        <p:spPr>
          <a:xfrm>
            <a:off x="5649600" y="2716664"/>
            <a:ext cx="3182700" cy="17838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Thank You!</a:t>
            </a:r>
            <a:endParaRPr/>
          </a:p>
        </p:txBody>
      </p:sp>
      <p:sp>
        <p:nvSpPr>
          <p:cNvPr id="180" name="Google Shape;180;p3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2"/>
                </a:solidFill>
              </a:rPr>
              <a:t>Questions?</a:t>
            </a:r>
            <a:endParaRPr>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186" name="Google Shape;18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lt2"/>
                </a:solidFill>
              </a:rPr>
              <a:t>Available upon request</a:t>
            </a:r>
            <a:endParaRPr dirty="0">
              <a:solidFill>
                <a:schemeClr val="lt2"/>
              </a:solidFill>
            </a:endParaRPr>
          </a:p>
          <a:p>
            <a:pPr marL="457200" lvl="0" indent="-342900" algn="l" rtl="0">
              <a:spcBef>
                <a:spcPts val="1200"/>
              </a:spcBef>
              <a:spcAft>
                <a:spcPts val="0"/>
              </a:spcAft>
              <a:buClr>
                <a:schemeClr val="lt2"/>
              </a:buClr>
              <a:buSzPts val="1800"/>
              <a:buChar char="●"/>
            </a:pPr>
            <a:r>
              <a:rPr lang="en" dirty="0">
                <a:solidFill>
                  <a:schemeClr val="lt2"/>
                </a:solidFill>
              </a:rPr>
              <a:t>Contact: </a:t>
            </a:r>
            <a:r>
              <a:rPr lang="en" u="sng" dirty="0" err="1">
                <a:solidFill>
                  <a:schemeClr val="lt2"/>
                </a:solidFill>
              </a:rPr>
              <a:t>shraddhaswaroop@gmail.com</a:t>
            </a:r>
            <a:endParaRPr dirty="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66" name="Google Shape;66;p1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2"/>
                </a:solidFill>
              </a:rPr>
              <a:t>Minimally Invasive Surgery (MIS)</a:t>
            </a:r>
            <a:endParaRPr>
              <a:solidFill>
                <a:schemeClr val="lt2"/>
              </a:solidFill>
            </a:endParaRPr>
          </a:p>
          <a:p>
            <a:pPr marL="457200" lvl="0" indent="-381000" algn="l" rtl="0">
              <a:lnSpc>
                <a:spcPct val="100000"/>
              </a:lnSpc>
              <a:spcBef>
                <a:spcPts val="1200"/>
              </a:spcBef>
              <a:spcAft>
                <a:spcPts val="0"/>
              </a:spcAft>
              <a:buClr>
                <a:schemeClr val="lt2"/>
              </a:buClr>
              <a:buSzPts val="2400"/>
              <a:buChar char="●"/>
            </a:pPr>
            <a:r>
              <a:rPr lang="en">
                <a:solidFill>
                  <a:schemeClr val="lt2"/>
                </a:solidFill>
              </a:rPr>
              <a:t>A type of surgery approach performed to reduce recovery time through the use of small incisions</a:t>
            </a:r>
            <a:endParaRPr>
              <a:solidFill>
                <a:schemeClr val="lt2"/>
              </a:solidFill>
            </a:endParaRPr>
          </a:p>
          <a:p>
            <a:pPr marL="457200" lvl="0" indent="-381000" algn="l" rtl="0">
              <a:lnSpc>
                <a:spcPct val="100000"/>
              </a:lnSpc>
              <a:spcBef>
                <a:spcPts val="0"/>
              </a:spcBef>
              <a:spcAft>
                <a:spcPts val="0"/>
              </a:spcAft>
              <a:buClr>
                <a:schemeClr val="lt2"/>
              </a:buClr>
              <a:buSzPts val="2400"/>
              <a:buChar char="●"/>
            </a:pPr>
            <a:r>
              <a:rPr lang="en">
                <a:solidFill>
                  <a:schemeClr val="lt2"/>
                </a:solidFill>
              </a:rPr>
              <a:t>Operate by inserting a laparoscope equipped with a camera, light source and surgical instruments</a:t>
            </a:r>
            <a:endParaRPr>
              <a:solidFill>
                <a:schemeClr val="lt2"/>
              </a:solidFill>
            </a:endParaRPr>
          </a:p>
          <a:p>
            <a:pPr marL="457200" lvl="0" indent="-381000" algn="l" rtl="0">
              <a:lnSpc>
                <a:spcPct val="100000"/>
              </a:lnSpc>
              <a:spcBef>
                <a:spcPts val="0"/>
              </a:spcBef>
              <a:spcAft>
                <a:spcPts val="0"/>
              </a:spcAft>
              <a:buClr>
                <a:schemeClr val="lt2"/>
              </a:buClr>
              <a:buSzPts val="2400"/>
              <a:buChar char="●"/>
            </a:pPr>
            <a:r>
              <a:rPr lang="en">
                <a:solidFill>
                  <a:schemeClr val="lt2"/>
                </a:solidFill>
              </a:rPr>
              <a:t>Poor visual feedback and limited mobility  </a:t>
            </a:r>
            <a:endParaRPr sz="2400">
              <a:solidFill>
                <a:schemeClr val="lt2"/>
              </a:solidFill>
            </a:endParaRPr>
          </a:p>
        </p:txBody>
      </p:sp>
      <p:pic>
        <p:nvPicPr>
          <p:cNvPr id="67" name="Google Shape;67;p14"/>
          <p:cNvPicPr preferRelativeResize="0"/>
          <p:nvPr/>
        </p:nvPicPr>
        <p:blipFill>
          <a:blip r:embed="rId3">
            <a:alphaModFix/>
          </a:blip>
          <a:stretch>
            <a:fillRect/>
          </a:stretch>
        </p:blipFill>
        <p:spPr>
          <a:xfrm>
            <a:off x="4677575" y="1152475"/>
            <a:ext cx="4267200" cy="35014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73" name="Google Shape;73;p15"/>
          <p:cNvSpPr txBox="1">
            <a:spLocks noGrp="1"/>
          </p:cNvSpPr>
          <p:nvPr>
            <p:ph type="body" idx="1"/>
          </p:nvPr>
        </p:nvSpPr>
        <p:spPr>
          <a:xfrm>
            <a:off x="311700" y="1152475"/>
            <a:ext cx="4416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2"/>
                </a:solidFill>
              </a:rPr>
              <a:t>Robotic Assisted Surgery (RAS)</a:t>
            </a:r>
            <a:endParaRPr>
              <a:solidFill>
                <a:schemeClr val="lt2"/>
              </a:solidFill>
            </a:endParaRPr>
          </a:p>
          <a:p>
            <a:pPr marL="457200" lvl="0" indent="-342900" algn="l" rtl="0">
              <a:spcBef>
                <a:spcPts val="1200"/>
              </a:spcBef>
              <a:spcAft>
                <a:spcPts val="0"/>
              </a:spcAft>
              <a:buClr>
                <a:schemeClr val="lt2"/>
              </a:buClr>
              <a:buSzPts val="1800"/>
              <a:buChar char="●"/>
            </a:pPr>
            <a:r>
              <a:rPr lang="en">
                <a:solidFill>
                  <a:schemeClr val="lt2"/>
                </a:solidFill>
              </a:rPr>
              <a:t>Created to mitigate the limitations of MIS and provide</a:t>
            </a:r>
            <a:endParaRPr>
              <a:solidFill>
                <a:schemeClr val="lt2"/>
              </a:solidFill>
            </a:endParaRPr>
          </a:p>
          <a:p>
            <a:pPr marL="914400" lvl="1" indent="-342900" algn="l" rtl="0">
              <a:spcBef>
                <a:spcPts val="0"/>
              </a:spcBef>
              <a:spcAft>
                <a:spcPts val="0"/>
              </a:spcAft>
              <a:buClr>
                <a:schemeClr val="lt2"/>
              </a:buClr>
              <a:buSzPts val="1800"/>
              <a:buChar char="○"/>
            </a:pPr>
            <a:r>
              <a:rPr lang="en" sz="1800">
                <a:solidFill>
                  <a:schemeClr val="lt2"/>
                </a:solidFill>
              </a:rPr>
              <a:t>Improved visual acuity </a:t>
            </a:r>
            <a:endParaRPr sz="1800">
              <a:solidFill>
                <a:schemeClr val="lt2"/>
              </a:solidFill>
            </a:endParaRPr>
          </a:p>
          <a:p>
            <a:pPr marL="914400" lvl="1" indent="-342900" algn="l" rtl="0">
              <a:spcBef>
                <a:spcPts val="0"/>
              </a:spcBef>
              <a:spcAft>
                <a:spcPts val="0"/>
              </a:spcAft>
              <a:buClr>
                <a:schemeClr val="lt2"/>
              </a:buClr>
              <a:buSzPts val="1800"/>
              <a:buChar char="○"/>
            </a:pPr>
            <a:r>
              <a:rPr lang="en" sz="1800">
                <a:solidFill>
                  <a:schemeClr val="lt2"/>
                </a:solidFill>
              </a:rPr>
              <a:t>Enhanced mobility </a:t>
            </a:r>
            <a:endParaRPr sz="1800">
              <a:solidFill>
                <a:schemeClr val="lt2"/>
              </a:solidFill>
            </a:endParaRPr>
          </a:p>
          <a:p>
            <a:pPr marL="457200" lvl="0" indent="-342900" algn="l" rtl="0">
              <a:spcBef>
                <a:spcPts val="0"/>
              </a:spcBef>
              <a:spcAft>
                <a:spcPts val="0"/>
              </a:spcAft>
              <a:buClr>
                <a:schemeClr val="lt2"/>
              </a:buClr>
              <a:buSzPts val="1800"/>
              <a:buChar char="●"/>
            </a:pPr>
            <a:r>
              <a:rPr lang="en">
                <a:solidFill>
                  <a:schemeClr val="lt2"/>
                </a:solidFill>
              </a:rPr>
              <a:t>The da Vinci Surgical System (dVSS) was the first RAS approved by the U.S. Food and Drug Administration for MIS in 2000</a:t>
            </a:r>
            <a:endParaRPr sz="1800">
              <a:solidFill>
                <a:schemeClr val="lt2"/>
              </a:solidFill>
            </a:endParaRPr>
          </a:p>
        </p:txBody>
      </p:sp>
      <p:pic>
        <p:nvPicPr>
          <p:cNvPr id="74" name="Google Shape;74;p15"/>
          <p:cNvPicPr preferRelativeResize="0"/>
          <p:nvPr/>
        </p:nvPicPr>
        <p:blipFill>
          <a:blip r:embed="rId3">
            <a:alphaModFix/>
          </a:blip>
          <a:stretch>
            <a:fillRect/>
          </a:stretch>
        </p:blipFill>
        <p:spPr>
          <a:xfrm>
            <a:off x="4888200" y="1415475"/>
            <a:ext cx="4111200" cy="231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dVSS</a:t>
            </a:r>
            <a:endParaRPr/>
          </a:p>
        </p:txBody>
      </p:sp>
      <p:sp>
        <p:nvSpPr>
          <p:cNvPr id="80" name="Google Shape;80;p16"/>
          <p:cNvSpPr txBox="1">
            <a:spLocks noGrp="1"/>
          </p:cNvSpPr>
          <p:nvPr>
            <p:ph type="body" idx="1"/>
          </p:nvPr>
        </p:nvSpPr>
        <p:spPr>
          <a:xfrm>
            <a:off x="502950" y="4392425"/>
            <a:ext cx="1924500" cy="4158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275"/>
              <a:buNone/>
            </a:pPr>
            <a:r>
              <a:rPr lang="en" sz="2050"/>
              <a:t>Patient cart</a:t>
            </a:r>
            <a:endParaRPr sz="2050"/>
          </a:p>
        </p:txBody>
      </p:sp>
      <p:pic>
        <p:nvPicPr>
          <p:cNvPr id="81" name="Google Shape;81;p16"/>
          <p:cNvPicPr preferRelativeResize="0"/>
          <p:nvPr/>
        </p:nvPicPr>
        <p:blipFill>
          <a:blip r:embed="rId3">
            <a:alphaModFix/>
          </a:blip>
          <a:stretch>
            <a:fillRect/>
          </a:stretch>
        </p:blipFill>
        <p:spPr>
          <a:xfrm>
            <a:off x="311700" y="974900"/>
            <a:ext cx="2082350" cy="3764600"/>
          </a:xfrm>
          <a:prstGeom prst="rect">
            <a:avLst/>
          </a:prstGeom>
          <a:noFill/>
          <a:ln>
            <a:noFill/>
          </a:ln>
        </p:spPr>
      </p:pic>
      <p:pic>
        <p:nvPicPr>
          <p:cNvPr id="82" name="Google Shape;82;p16"/>
          <p:cNvPicPr preferRelativeResize="0"/>
          <p:nvPr/>
        </p:nvPicPr>
        <p:blipFill>
          <a:blip r:embed="rId4">
            <a:alphaModFix/>
          </a:blip>
          <a:stretch>
            <a:fillRect/>
          </a:stretch>
        </p:blipFill>
        <p:spPr>
          <a:xfrm>
            <a:off x="3489375" y="956125"/>
            <a:ext cx="2113555" cy="3820975"/>
          </a:xfrm>
          <a:prstGeom prst="rect">
            <a:avLst/>
          </a:prstGeom>
          <a:noFill/>
          <a:ln>
            <a:noFill/>
          </a:ln>
        </p:spPr>
      </p:pic>
      <p:sp>
        <p:nvSpPr>
          <p:cNvPr id="83" name="Google Shape;83;p16"/>
          <p:cNvSpPr txBox="1">
            <a:spLocks noGrp="1"/>
          </p:cNvSpPr>
          <p:nvPr>
            <p:ph type="body" idx="1"/>
          </p:nvPr>
        </p:nvSpPr>
        <p:spPr>
          <a:xfrm>
            <a:off x="3641775" y="4361300"/>
            <a:ext cx="2044800" cy="4158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275"/>
              <a:buNone/>
            </a:pPr>
            <a:r>
              <a:rPr lang="en" sz="2050"/>
              <a:t>Surgeon console</a:t>
            </a:r>
            <a:endParaRPr sz="2050"/>
          </a:p>
        </p:txBody>
      </p:sp>
      <p:pic>
        <p:nvPicPr>
          <p:cNvPr id="84" name="Google Shape;84;p16"/>
          <p:cNvPicPr preferRelativeResize="0"/>
          <p:nvPr/>
        </p:nvPicPr>
        <p:blipFill>
          <a:blip r:embed="rId5">
            <a:alphaModFix/>
          </a:blip>
          <a:stretch>
            <a:fillRect/>
          </a:stretch>
        </p:blipFill>
        <p:spPr>
          <a:xfrm>
            <a:off x="6295575" y="879925"/>
            <a:ext cx="2113555" cy="3820975"/>
          </a:xfrm>
          <a:prstGeom prst="rect">
            <a:avLst/>
          </a:prstGeom>
          <a:noFill/>
          <a:ln>
            <a:noFill/>
          </a:ln>
        </p:spPr>
      </p:pic>
      <p:sp>
        <p:nvSpPr>
          <p:cNvPr id="85" name="Google Shape;85;p16"/>
          <p:cNvSpPr txBox="1">
            <a:spLocks noGrp="1"/>
          </p:cNvSpPr>
          <p:nvPr>
            <p:ph type="body" idx="1"/>
          </p:nvPr>
        </p:nvSpPr>
        <p:spPr>
          <a:xfrm>
            <a:off x="6416225" y="4323700"/>
            <a:ext cx="2044800" cy="4158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275"/>
              <a:buNone/>
            </a:pPr>
            <a:r>
              <a:rPr lang="en" sz="2050"/>
              <a:t>Vision console</a:t>
            </a:r>
            <a:endParaRPr sz="20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Theories: Usability</a:t>
            </a:r>
            <a:endParaRPr/>
          </a:p>
        </p:txBody>
      </p:sp>
      <p:sp>
        <p:nvSpPr>
          <p:cNvPr id="91" name="Google Shape;9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theoretical framework that relates to extent in which a system can be used by its intended user</a:t>
            </a:r>
            <a:endParaRPr/>
          </a:p>
          <a:p>
            <a:pPr marL="457200" lvl="0" indent="-342900" algn="l" rtl="0">
              <a:spcBef>
                <a:spcPts val="1000"/>
              </a:spcBef>
              <a:spcAft>
                <a:spcPts val="0"/>
              </a:spcAft>
              <a:buSzPts val="1800"/>
              <a:buChar char="●"/>
            </a:pPr>
            <a:r>
              <a:rPr lang="en"/>
              <a:t>Usability evaluates the achievement of  goals within certain contexts with: </a:t>
            </a:r>
            <a:endParaRPr/>
          </a:p>
          <a:p>
            <a:pPr marL="914400" lvl="1" indent="-342900" algn="l" rtl="0">
              <a:spcBef>
                <a:spcPts val="0"/>
              </a:spcBef>
              <a:spcAft>
                <a:spcPts val="0"/>
              </a:spcAft>
              <a:buSzPts val="1800"/>
              <a:buChar char="○"/>
            </a:pPr>
            <a:r>
              <a:rPr lang="en" sz="1800"/>
              <a:t>Effectiveness </a:t>
            </a:r>
            <a:endParaRPr sz="1800"/>
          </a:p>
          <a:p>
            <a:pPr marL="914400" lvl="1" indent="-342900" algn="l" rtl="0">
              <a:spcBef>
                <a:spcPts val="1000"/>
              </a:spcBef>
              <a:spcAft>
                <a:spcPts val="0"/>
              </a:spcAft>
              <a:buSzPts val="1800"/>
              <a:buChar char="○"/>
            </a:pPr>
            <a:r>
              <a:rPr lang="en" sz="1800"/>
              <a:t>Efficiency </a:t>
            </a:r>
            <a:endParaRPr sz="1800"/>
          </a:p>
          <a:p>
            <a:pPr marL="914400" lvl="1" indent="-342900" algn="l" rtl="0">
              <a:spcBef>
                <a:spcPts val="1000"/>
              </a:spcBef>
              <a:spcAft>
                <a:spcPts val="1000"/>
              </a:spcAft>
              <a:buSzPts val="1800"/>
              <a:buChar char="○"/>
            </a:pPr>
            <a:r>
              <a:rPr lang="en" sz="1800"/>
              <a:t>Satisfaction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t>Theories: Systems Engineering Initiative For Patient Safety (SEIPS) Model</a:t>
            </a:r>
            <a:endParaRPr sz="2500"/>
          </a:p>
        </p:txBody>
      </p:sp>
      <p:pic>
        <p:nvPicPr>
          <p:cNvPr id="97" name="Google Shape;97;p18"/>
          <p:cNvPicPr preferRelativeResize="0"/>
          <p:nvPr/>
        </p:nvPicPr>
        <p:blipFill>
          <a:blip r:embed="rId3">
            <a:alphaModFix/>
          </a:blip>
          <a:stretch>
            <a:fillRect/>
          </a:stretch>
        </p:blipFill>
        <p:spPr>
          <a:xfrm>
            <a:off x="1522663" y="1017725"/>
            <a:ext cx="6098675" cy="398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Issues: Cognitive Workload</a:t>
            </a:r>
            <a:endParaRPr/>
          </a:p>
        </p:txBody>
      </p:sp>
      <p:sp>
        <p:nvSpPr>
          <p:cNvPr id="103" name="Google Shape;10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lt2"/>
              </a:buClr>
              <a:buSzPts val="1800"/>
              <a:buChar char="●"/>
            </a:pPr>
            <a:r>
              <a:rPr lang="en">
                <a:solidFill>
                  <a:schemeClr val="lt2"/>
                </a:solidFill>
              </a:rPr>
              <a:t>Limited capacity for cognitive resources</a:t>
            </a:r>
            <a:endParaRPr>
              <a:solidFill>
                <a:schemeClr val="lt2"/>
              </a:solidFill>
            </a:endParaRPr>
          </a:p>
          <a:p>
            <a:pPr marL="457200" lvl="0" indent="-342900" algn="l" rtl="0">
              <a:spcBef>
                <a:spcPts val="0"/>
              </a:spcBef>
              <a:spcAft>
                <a:spcPts val="0"/>
              </a:spcAft>
              <a:buClr>
                <a:schemeClr val="lt2"/>
              </a:buClr>
              <a:buSzPts val="1800"/>
              <a:buChar char="●"/>
            </a:pPr>
            <a:r>
              <a:rPr lang="en">
                <a:solidFill>
                  <a:schemeClr val="lt2"/>
                </a:solidFill>
              </a:rPr>
              <a:t>High workload can increase risk for errors </a:t>
            </a:r>
            <a:r>
              <a:rPr lang="en" sz="800">
                <a:solidFill>
                  <a:schemeClr val="lt2"/>
                </a:solidFill>
              </a:rPr>
              <a:t>(Yuliya, Scerbo, Prabhu, Acker, &amp; Stefanidis, 2010)</a:t>
            </a:r>
            <a:endParaRPr sz="1400">
              <a:solidFill>
                <a:schemeClr val="lt2"/>
              </a:solidFill>
            </a:endParaRPr>
          </a:p>
          <a:p>
            <a:pPr marL="457200" lvl="0" indent="-342900" algn="l" rtl="0">
              <a:spcBef>
                <a:spcPts val="0"/>
              </a:spcBef>
              <a:spcAft>
                <a:spcPts val="0"/>
              </a:spcAft>
              <a:buClr>
                <a:schemeClr val="lt2"/>
              </a:buClr>
              <a:buSzPts val="1800"/>
              <a:buChar char="●"/>
            </a:pPr>
            <a:r>
              <a:rPr lang="en">
                <a:solidFill>
                  <a:schemeClr val="lt2"/>
                </a:solidFill>
              </a:rPr>
              <a:t>RAS systems should aid surgeons to reduce mental demand </a:t>
            </a:r>
            <a:r>
              <a:rPr lang="en" sz="800">
                <a:solidFill>
                  <a:schemeClr val="lt2"/>
                </a:solidFill>
              </a:rPr>
              <a:t>(Moore, Wilson, McGrath, Waine, Masters, &amp; Vine, 2014)</a:t>
            </a:r>
            <a:endParaRPr sz="800">
              <a:solidFill>
                <a:schemeClr val="lt2"/>
              </a:solidFill>
            </a:endParaRPr>
          </a:p>
          <a:p>
            <a:pPr marL="457200" lvl="0" indent="-342900" algn="l" rtl="0">
              <a:spcBef>
                <a:spcPts val="0"/>
              </a:spcBef>
              <a:spcAft>
                <a:spcPts val="0"/>
              </a:spcAft>
              <a:buClr>
                <a:schemeClr val="lt2"/>
              </a:buClr>
              <a:buSzPts val="1800"/>
              <a:buChar char="●"/>
            </a:pPr>
            <a:r>
              <a:rPr lang="en">
                <a:solidFill>
                  <a:schemeClr val="lt2"/>
                </a:solidFill>
              </a:rPr>
              <a:t>Consideration of surgeon attributes </a:t>
            </a:r>
            <a:r>
              <a:rPr lang="en" sz="800">
                <a:solidFill>
                  <a:schemeClr val="lt2"/>
                </a:solidFill>
              </a:rPr>
              <a:t>(Hu, Lu, Tam, &amp; Lomanto, 2016)</a:t>
            </a:r>
            <a:endParaRPr sz="80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Practical Applications: Cognitive Workload</a:t>
            </a:r>
            <a:endParaRPr/>
          </a:p>
        </p:txBody>
      </p:sp>
      <p:sp>
        <p:nvSpPr>
          <p:cNvPr id="109" name="Google Shape;109;p2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lt2"/>
              </a:buClr>
              <a:buSzPts val="1800"/>
              <a:buChar char="●"/>
            </a:pPr>
            <a:r>
              <a:rPr lang="en" sz="1600">
                <a:solidFill>
                  <a:schemeClr val="lt2"/>
                </a:solidFill>
              </a:rPr>
              <a:t>Provides surgeons with high-definition 3D imaging for a better view of the patient’s anatomy compared to traditional laparoscopic monitor displays. </a:t>
            </a:r>
            <a:r>
              <a:rPr lang="en" sz="1000">
                <a:solidFill>
                  <a:schemeClr val="lt2"/>
                </a:solidFill>
                <a:latin typeface="Times New Roman"/>
                <a:ea typeface="Times New Roman"/>
                <a:cs typeface="Times New Roman"/>
                <a:sym typeface="Times New Roman"/>
              </a:rPr>
              <a:t>(Foo et al., 2013)</a:t>
            </a:r>
            <a:endParaRPr sz="1000">
              <a:solidFill>
                <a:schemeClr val="lt2"/>
              </a:solidFill>
              <a:latin typeface="Times New Roman"/>
              <a:ea typeface="Times New Roman"/>
              <a:cs typeface="Times New Roman"/>
              <a:sym typeface="Times New Roman"/>
            </a:endParaRPr>
          </a:p>
          <a:p>
            <a:pPr marL="457200" lvl="0" indent="-317500" algn="l" rtl="0">
              <a:spcBef>
                <a:spcPts val="0"/>
              </a:spcBef>
              <a:spcAft>
                <a:spcPts val="0"/>
              </a:spcAft>
              <a:buClr>
                <a:schemeClr val="lt2"/>
              </a:buClr>
              <a:buSzPts val="1400"/>
              <a:buFont typeface="Times New Roman"/>
              <a:buChar char="●"/>
            </a:pPr>
            <a:r>
              <a:rPr lang="en" sz="1600">
                <a:solidFill>
                  <a:schemeClr val="lt2"/>
                </a:solidFill>
                <a:latin typeface="Times New Roman"/>
                <a:ea typeface="Times New Roman"/>
                <a:cs typeface="Times New Roman"/>
                <a:sym typeface="Times New Roman"/>
              </a:rPr>
              <a:t>Immersive environment prevents distraction </a:t>
            </a:r>
            <a:r>
              <a:rPr lang="en" sz="1000">
                <a:solidFill>
                  <a:schemeClr val="lt2"/>
                </a:solidFill>
                <a:latin typeface="Times New Roman"/>
                <a:ea typeface="Times New Roman"/>
                <a:cs typeface="Times New Roman"/>
                <a:sym typeface="Times New Roman"/>
              </a:rPr>
              <a:t>(Sung &amp; Gill, 2006)</a:t>
            </a:r>
            <a:endParaRPr sz="1000">
              <a:solidFill>
                <a:schemeClr val="lt2"/>
              </a:solidFill>
              <a:latin typeface="Times New Roman"/>
              <a:ea typeface="Times New Roman"/>
              <a:cs typeface="Times New Roman"/>
              <a:sym typeface="Times New Roman"/>
            </a:endParaRPr>
          </a:p>
          <a:p>
            <a:pPr marL="457200" lvl="0" indent="-317500" algn="l" rtl="0">
              <a:spcBef>
                <a:spcPts val="0"/>
              </a:spcBef>
              <a:spcAft>
                <a:spcPts val="0"/>
              </a:spcAft>
              <a:buClr>
                <a:schemeClr val="lt2"/>
              </a:buClr>
              <a:buSzPts val="1400"/>
              <a:buFont typeface="Times New Roman"/>
              <a:buChar char="●"/>
            </a:pPr>
            <a:r>
              <a:rPr lang="en" sz="1600">
                <a:solidFill>
                  <a:schemeClr val="lt2"/>
                </a:solidFill>
                <a:latin typeface="Times New Roman"/>
                <a:ea typeface="Times New Roman"/>
                <a:cs typeface="Times New Roman"/>
                <a:sym typeface="Times New Roman"/>
              </a:rPr>
              <a:t>Intuitive movements and enhanced dexterity aids in laparoscopic tasks </a:t>
            </a:r>
            <a:r>
              <a:rPr lang="en" sz="1000">
                <a:solidFill>
                  <a:schemeClr val="lt2"/>
                </a:solidFill>
                <a:latin typeface="Times New Roman"/>
                <a:ea typeface="Times New Roman"/>
                <a:cs typeface="Times New Roman"/>
                <a:sym typeface="Times New Roman"/>
              </a:rPr>
              <a:t>(Sung &amp; Gill, 2006)</a:t>
            </a:r>
            <a:endParaRPr sz="1600">
              <a:solidFill>
                <a:schemeClr val="lt2"/>
              </a:solidFill>
              <a:latin typeface="Times New Roman"/>
              <a:ea typeface="Times New Roman"/>
              <a:cs typeface="Times New Roman"/>
              <a:sym typeface="Times New Roman"/>
            </a:endParaRPr>
          </a:p>
        </p:txBody>
      </p:sp>
      <p:pic>
        <p:nvPicPr>
          <p:cNvPr id="110" name="Google Shape;110;p20"/>
          <p:cNvPicPr preferRelativeResize="0"/>
          <p:nvPr/>
        </p:nvPicPr>
        <p:blipFill>
          <a:blip r:embed="rId3">
            <a:alphaModFix/>
          </a:blip>
          <a:stretch>
            <a:fillRect/>
          </a:stretch>
        </p:blipFill>
        <p:spPr>
          <a:xfrm>
            <a:off x="5245150" y="1152475"/>
            <a:ext cx="2752725" cy="303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Issues: Cognitive Workload</a:t>
            </a:r>
            <a:endParaRPr/>
          </a:p>
        </p:txBody>
      </p:sp>
      <p:sp>
        <p:nvSpPr>
          <p:cNvPr id="116" name="Google Shape;116;p2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lt2"/>
              </a:buClr>
              <a:buSzPts val="1800"/>
              <a:buChar char="●"/>
            </a:pPr>
            <a:r>
              <a:rPr lang="en">
                <a:solidFill>
                  <a:schemeClr val="lt2"/>
                </a:solidFill>
              </a:rPr>
              <a:t>Increased complexity can negatively influence users with less experience in robotic laparoscopic surgery </a:t>
            </a:r>
            <a:r>
              <a:rPr lang="en" sz="800">
                <a:solidFill>
                  <a:schemeClr val="lt2"/>
                </a:solidFill>
              </a:rPr>
              <a:t>(Zhou, Cha, Gonzalez, Sundaram, Wachs, &amp; Yu, 2019)</a:t>
            </a:r>
            <a:endParaRPr sz="800">
              <a:solidFill>
                <a:schemeClr val="lt2"/>
              </a:solidFill>
            </a:endParaRPr>
          </a:p>
          <a:p>
            <a:pPr marL="914400" lvl="1" indent="-317500" algn="l" rtl="0">
              <a:spcBef>
                <a:spcPts val="0"/>
              </a:spcBef>
              <a:spcAft>
                <a:spcPts val="0"/>
              </a:spcAft>
              <a:buClr>
                <a:schemeClr val="lt2"/>
              </a:buClr>
              <a:buSzPts val="1400"/>
              <a:buChar char="○"/>
            </a:pPr>
            <a:r>
              <a:rPr lang="en">
                <a:solidFill>
                  <a:schemeClr val="lt2"/>
                </a:solidFill>
              </a:rPr>
              <a:t>Expertise aids cognitive workload </a:t>
            </a:r>
            <a:r>
              <a:rPr lang="en" sz="800">
                <a:solidFill>
                  <a:schemeClr val="lt2"/>
                </a:solidFill>
              </a:rPr>
              <a:t>(Zheng, Cassera, Martinec, Spaun, &amp; Swanström, 2009)</a:t>
            </a:r>
            <a:endParaRPr sz="800">
              <a:solidFill>
                <a:schemeClr val="lt2"/>
              </a:solidFill>
            </a:endParaRPr>
          </a:p>
          <a:p>
            <a:pPr marL="914400" lvl="1" indent="-317500" algn="l" rtl="0">
              <a:spcBef>
                <a:spcPts val="0"/>
              </a:spcBef>
              <a:spcAft>
                <a:spcPts val="0"/>
              </a:spcAft>
              <a:buClr>
                <a:schemeClr val="lt2"/>
              </a:buClr>
              <a:buSzPts val="1400"/>
              <a:buChar char="○"/>
            </a:pPr>
            <a:r>
              <a:rPr lang="en">
                <a:solidFill>
                  <a:schemeClr val="lt2"/>
                </a:solidFill>
              </a:rPr>
              <a:t>Consideration of individual differences in surgeon attributes </a:t>
            </a:r>
            <a:endParaRPr>
              <a:solidFill>
                <a:schemeClr val="lt2"/>
              </a:solidFill>
            </a:endParaRPr>
          </a:p>
          <a:p>
            <a:pPr marL="457200" lvl="0" indent="-342900" algn="l" rtl="0">
              <a:spcBef>
                <a:spcPts val="0"/>
              </a:spcBef>
              <a:spcAft>
                <a:spcPts val="0"/>
              </a:spcAft>
              <a:buClr>
                <a:schemeClr val="lt2"/>
              </a:buClr>
              <a:buSzPts val="1800"/>
              <a:buChar char="●"/>
            </a:pPr>
            <a:r>
              <a:rPr lang="en">
                <a:solidFill>
                  <a:schemeClr val="lt2"/>
                </a:solidFill>
              </a:rPr>
              <a:t>Design recommendation</a:t>
            </a:r>
            <a:endParaRPr>
              <a:solidFill>
                <a:schemeClr val="lt2"/>
              </a:solidFill>
            </a:endParaRPr>
          </a:p>
          <a:p>
            <a:pPr marL="914400" lvl="1" indent="-317500" algn="l" rtl="0">
              <a:spcBef>
                <a:spcPts val="0"/>
              </a:spcBef>
              <a:spcAft>
                <a:spcPts val="0"/>
              </a:spcAft>
              <a:buClr>
                <a:schemeClr val="lt2"/>
              </a:buClr>
              <a:buSzPts val="1400"/>
              <a:buChar char="○"/>
            </a:pPr>
            <a:r>
              <a:rPr lang="en">
                <a:solidFill>
                  <a:schemeClr val="lt2"/>
                </a:solidFill>
              </a:rPr>
              <a:t>Adaptive interface </a:t>
            </a:r>
            <a:r>
              <a:rPr lang="en" sz="800">
                <a:solidFill>
                  <a:schemeClr val="lt2"/>
                </a:solidFill>
              </a:rPr>
              <a:t>(Zhou, Cha, Gonzalez, Wachs, Sundaram, &amp; Yu, 2018)</a:t>
            </a:r>
            <a:endParaRPr sz="800">
              <a:solidFill>
                <a:schemeClr val="lt2"/>
              </a:solidFill>
            </a:endParaRPr>
          </a:p>
          <a:p>
            <a:pPr marL="914400" lvl="1" indent="-317500" algn="l" rtl="0">
              <a:spcBef>
                <a:spcPts val="0"/>
              </a:spcBef>
              <a:spcAft>
                <a:spcPts val="0"/>
              </a:spcAft>
              <a:buClr>
                <a:schemeClr val="lt2"/>
              </a:buClr>
              <a:buSzPts val="1400"/>
              <a:buChar char="○"/>
            </a:pPr>
            <a:r>
              <a:rPr lang="en">
                <a:solidFill>
                  <a:schemeClr val="lt2"/>
                </a:solidFill>
              </a:rPr>
              <a:t>Autonomous robotics in its infancy, but has the potential to enhance human-robot collaboration</a:t>
            </a:r>
            <a:endParaRPr>
              <a:solidFill>
                <a:schemeClr val="lt2"/>
              </a:solidFill>
            </a:endParaRPr>
          </a:p>
        </p:txBody>
      </p:sp>
      <p:pic>
        <p:nvPicPr>
          <p:cNvPr id="117" name="Google Shape;117;p21"/>
          <p:cNvPicPr preferRelativeResize="0"/>
          <p:nvPr/>
        </p:nvPicPr>
        <p:blipFill>
          <a:blip r:embed="rId3">
            <a:alphaModFix/>
          </a:blip>
          <a:stretch>
            <a:fillRect/>
          </a:stretch>
        </p:blipFill>
        <p:spPr>
          <a:xfrm>
            <a:off x="4724400" y="1170125"/>
            <a:ext cx="4267199" cy="2331687"/>
          </a:xfrm>
          <a:prstGeom prst="rect">
            <a:avLst/>
          </a:prstGeom>
          <a:noFill/>
          <a:ln>
            <a:noFill/>
          </a:ln>
        </p:spPr>
      </p:pic>
      <p:sp>
        <p:nvSpPr>
          <p:cNvPr id="118" name="Google Shape;118;p21"/>
          <p:cNvSpPr txBox="1"/>
          <p:nvPr/>
        </p:nvSpPr>
        <p:spPr>
          <a:xfrm>
            <a:off x="6756300" y="3501800"/>
            <a:ext cx="223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2"/>
                </a:solidFill>
                <a:latin typeface="Average"/>
                <a:ea typeface="Average"/>
                <a:cs typeface="Average"/>
                <a:sym typeface="Average"/>
              </a:rPr>
              <a:t>Figure from Zhou et al., 2019</a:t>
            </a:r>
            <a:endParaRPr sz="1200">
              <a:solidFill>
                <a:schemeClr val="lt2"/>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1314</Words>
  <Application>Microsoft Macintosh PowerPoint</Application>
  <PresentationFormat>On-screen Show (16:9)</PresentationFormat>
  <Paragraphs>112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Average</vt:lpstr>
      <vt:lpstr>Arial</vt:lpstr>
      <vt:lpstr>Times New Roman</vt:lpstr>
      <vt:lpstr>Oswald</vt:lpstr>
      <vt:lpstr>Slate</vt:lpstr>
      <vt:lpstr>Robotic Surgery</vt:lpstr>
      <vt:lpstr>Introduction</vt:lpstr>
      <vt:lpstr>Introduction</vt:lpstr>
      <vt:lpstr>dVSS</vt:lpstr>
      <vt:lpstr>Theories: Usability</vt:lpstr>
      <vt:lpstr>Theories: Systems Engineering Initiative For Patient Safety (SEIPS) Model</vt:lpstr>
      <vt:lpstr>Key Issues: Cognitive Workload</vt:lpstr>
      <vt:lpstr>Practical Applications: Cognitive Workload</vt:lpstr>
      <vt:lpstr>Current Issues: Cognitive Workload</vt:lpstr>
      <vt:lpstr>Key Issues: Ergonomics</vt:lpstr>
      <vt:lpstr>Practical Applications: Ergonomics</vt:lpstr>
      <vt:lpstr>Current Issues: Ergonomics</vt:lpstr>
      <vt:lpstr>Key Issues: Situation awareness </vt:lpstr>
      <vt:lpstr>Practical Applications: Situation awareness</vt:lpstr>
      <vt:lpstr>Current Issues: Situation Awareness</vt:lpstr>
      <vt:lpstr>Application to Other Systems </vt:lpstr>
      <vt:lpstr>Application to Other Systems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Surgery</dc:title>
  <cp:lastModifiedBy>Shraddha Swaroop</cp:lastModifiedBy>
  <cp:revision>2</cp:revision>
  <dcterms:modified xsi:type="dcterms:W3CDTF">2023-01-13T21:30:37Z</dcterms:modified>
</cp:coreProperties>
</file>